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4" r:id="rId9"/>
    <p:sldId id="270" r:id="rId10"/>
    <p:sldId id="269" r:id="rId11"/>
    <p:sldId id="262" r:id="rId12"/>
    <p:sldId id="274" r:id="rId13"/>
    <p:sldId id="267" r:id="rId14"/>
    <p:sldId id="268" r:id="rId15"/>
    <p:sldId id="273" r:id="rId16"/>
    <p:sldId id="275" r:id="rId17"/>
    <p:sldId id="276" r:id="rId18"/>
    <p:sldId id="277" r:id="rId19"/>
    <p:sldId id="271" r:id="rId20"/>
    <p:sldId id="266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D8EE5FF-E5AB-4B8A-86DA-19A2D7BDD34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7EFC973-A979-426B-8B02-A42A9FF7D9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etyleadership.org/members/eventsadmin/orient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-gQLqv9f4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nclp.umd.edu/resources/" TargetMode="External"/><Relationship Id="rId2" Type="http://schemas.openxmlformats.org/officeDocument/2006/relationships/hyperlink" Target="http://www.brookdalecc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ls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318" y="5867400"/>
            <a:ext cx="8077200" cy="99060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Sarah </a:t>
            </a:r>
            <a:r>
              <a:rPr lang="en-US" sz="2400" dirty="0" smtClean="0">
                <a:solidFill>
                  <a:schemeClr val="bg1"/>
                </a:solidFill>
              </a:rPr>
              <a:t>McElroy; Director, Career &amp; Leadership Development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Jill Donovan; Assistant Director</a:t>
            </a:r>
            <a:r>
              <a:rPr lang="en-US" sz="2400" dirty="0">
                <a:solidFill>
                  <a:schemeClr val="bg1"/>
                </a:solidFill>
              </a:rPr>
              <a:t>, Career &amp; Leadership Development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159"/>
            <a:ext cx="9144000" cy="495524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B.U.I.L.D. </a:t>
            </a:r>
            <a:br>
              <a:rPr lang="en-US" dirty="0" smtClean="0"/>
            </a:br>
            <a:r>
              <a:rPr lang="en-US" dirty="0" smtClean="0"/>
              <a:t>Brookdale United in leadership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Presenter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Sent out a Call for Proposals through email.</a:t>
            </a:r>
          </a:p>
          <a:p>
            <a:r>
              <a:rPr lang="en-US" sz="2800" dirty="0" smtClean="0"/>
              <a:t>Reviewed proposals and set calendar for the semester.</a:t>
            </a:r>
          </a:p>
          <a:p>
            <a:r>
              <a:rPr lang="en-US" sz="2800" dirty="0" smtClean="0"/>
              <a:t>Presenters included a mix of faculty, staff, and administrators.</a:t>
            </a:r>
          </a:p>
          <a:p>
            <a:pPr lvl="1"/>
            <a:r>
              <a:rPr lang="en-US" sz="2000" dirty="0" smtClean="0"/>
              <a:t>Jill and Sarah presented the Foundational workshops.</a:t>
            </a:r>
          </a:p>
          <a:p>
            <a:pPr lvl="1"/>
            <a:r>
              <a:rPr lang="en-US" sz="2000" dirty="0" smtClean="0"/>
              <a:t>Presenters from across Brookdale presented the Choice workshops.</a:t>
            </a:r>
          </a:p>
        </p:txBody>
      </p:sp>
    </p:spTree>
    <p:extLst>
      <p:ext uri="{BB962C8B-B14F-4D97-AF65-F5344CB8AC3E}">
        <p14:creationId xmlns:p14="http://schemas.microsoft.com/office/powerpoint/2010/main" val="21126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Foundational Workshops*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Developing Your Personal Leadership </a:t>
            </a:r>
            <a:r>
              <a:rPr lang="en-US" sz="2400" b="1" dirty="0" smtClean="0"/>
              <a:t>Style: </a:t>
            </a:r>
            <a:r>
              <a:rPr lang="en-US" sz="2400" i="1" dirty="0" smtClean="0"/>
              <a:t>Participants </a:t>
            </a:r>
            <a:r>
              <a:rPr lang="en-US" sz="2400" i="1" dirty="0"/>
              <a:t>will </a:t>
            </a:r>
            <a:r>
              <a:rPr lang="en-US" sz="2400" i="1" dirty="0" smtClean="0"/>
              <a:t>be able to </a:t>
            </a:r>
            <a:r>
              <a:rPr lang="en-US" sz="2400" i="1" dirty="0"/>
              <a:t>identify the </a:t>
            </a:r>
            <a:r>
              <a:rPr lang="en-US" sz="2400" i="1" dirty="0" smtClean="0"/>
              <a:t>8 leadership </a:t>
            </a:r>
            <a:r>
              <a:rPr lang="en-US" sz="2400" i="1" dirty="0"/>
              <a:t>theories and which one best relates to their </a:t>
            </a:r>
            <a:r>
              <a:rPr lang="en-US" sz="2400" i="1" dirty="0" smtClean="0"/>
              <a:t>style.</a:t>
            </a:r>
            <a:endParaRPr lang="en-US" sz="2400" dirty="0"/>
          </a:p>
          <a:p>
            <a:r>
              <a:rPr lang="en-US" sz="2400" b="1" dirty="0"/>
              <a:t>Group </a:t>
            </a:r>
            <a:r>
              <a:rPr lang="en-US" sz="2400" b="1" dirty="0" smtClean="0"/>
              <a:t>Dynamics</a:t>
            </a:r>
            <a:r>
              <a:rPr lang="en-US" sz="2400" dirty="0" smtClean="0"/>
              <a:t>: </a:t>
            </a:r>
            <a:r>
              <a:rPr lang="en-US" sz="2400" i="1" dirty="0" smtClean="0"/>
              <a:t>Participants </a:t>
            </a:r>
            <a:r>
              <a:rPr lang="en-US" sz="2400" i="1" dirty="0"/>
              <a:t>will </a:t>
            </a:r>
            <a:r>
              <a:rPr lang="en-US" sz="2400" i="1" dirty="0" smtClean="0"/>
              <a:t>be able to identify </a:t>
            </a:r>
            <a:r>
              <a:rPr lang="en-US" sz="2400" i="1" dirty="0"/>
              <a:t>the </a:t>
            </a:r>
            <a:r>
              <a:rPr lang="en-US" sz="2400" i="1" dirty="0" smtClean="0"/>
              <a:t>5 stages </a:t>
            </a:r>
            <a:r>
              <a:rPr lang="en-US" sz="2400" i="1" dirty="0"/>
              <a:t>of group development as well as effective teambuilding </a:t>
            </a:r>
            <a:r>
              <a:rPr lang="en-US" sz="2400" i="1" dirty="0" smtClean="0"/>
              <a:t>activities.</a:t>
            </a:r>
            <a:endParaRPr lang="en-US" sz="2400" dirty="0"/>
          </a:p>
          <a:p>
            <a:r>
              <a:rPr lang="en-US" sz="2400" b="1" dirty="0"/>
              <a:t>Building Leadership Skills through Diversity, Engagement and </a:t>
            </a:r>
            <a:r>
              <a:rPr lang="en-US" sz="2400" b="1" dirty="0" smtClean="0"/>
              <a:t>Service: </a:t>
            </a:r>
            <a:r>
              <a:rPr lang="en-US" sz="2400" i="1" dirty="0" smtClean="0"/>
              <a:t>Participants </a:t>
            </a:r>
            <a:r>
              <a:rPr lang="en-US" sz="2400" i="1" dirty="0"/>
              <a:t>will be able to identify the </a:t>
            </a:r>
            <a:r>
              <a:rPr lang="en-US" sz="2400" i="1" dirty="0" smtClean="0"/>
              <a:t>6 pillars </a:t>
            </a:r>
            <a:r>
              <a:rPr lang="en-US" sz="2400" i="1" dirty="0"/>
              <a:t>of character and how this relates to effective </a:t>
            </a:r>
            <a:r>
              <a:rPr lang="en-US" sz="2400" i="1" dirty="0" smtClean="0"/>
              <a:t>leadership.</a:t>
            </a:r>
            <a:endParaRPr lang="en-US" sz="2400" dirty="0"/>
          </a:p>
          <a:p>
            <a:r>
              <a:rPr lang="en-US" sz="2400" b="1" dirty="0"/>
              <a:t>Conflict </a:t>
            </a:r>
            <a:r>
              <a:rPr lang="en-US" sz="2400" b="1" dirty="0" smtClean="0"/>
              <a:t>Resolution</a:t>
            </a:r>
            <a:r>
              <a:rPr lang="en-US" sz="2400" dirty="0" smtClean="0"/>
              <a:t>:  </a:t>
            </a:r>
            <a:r>
              <a:rPr lang="en-US" sz="2400" i="1" dirty="0" smtClean="0"/>
              <a:t>Participants </a:t>
            </a:r>
            <a:r>
              <a:rPr lang="en-US" sz="2400" i="1" dirty="0"/>
              <a:t>will understand how to effectively manage conflict and work with difficult </a:t>
            </a:r>
            <a:r>
              <a:rPr lang="en-US" sz="2400" i="1" dirty="0" smtClean="0"/>
              <a:t>people.</a:t>
            </a:r>
          </a:p>
          <a:p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6138" y="5791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*Adapted from “Building Leaders One Hour at a Time”  (Matthews, 2013).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Leadership styles mini-quiz </a:t>
            </a:r>
          </a:p>
          <a:p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5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Fall 2014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410199"/>
          </a:xfrm>
        </p:spPr>
        <p:txBody>
          <a:bodyPr>
            <a:normAutofit/>
          </a:bodyPr>
          <a:lstStyle/>
          <a:p>
            <a:r>
              <a:rPr lang="en-US" b="1" dirty="0" smtClean="0"/>
              <a:t>October </a:t>
            </a:r>
            <a:r>
              <a:rPr lang="en-US" b="1" dirty="0"/>
              <a:t>3 @ 10am</a:t>
            </a:r>
            <a:r>
              <a:rPr lang="en-US" dirty="0"/>
              <a:t>: </a:t>
            </a:r>
            <a:r>
              <a:rPr lang="en-US" i="1" dirty="0"/>
              <a:t>Developing a Personal Leadership Style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October </a:t>
            </a:r>
            <a:r>
              <a:rPr lang="en-US" b="1" dirty="0"/>
              <a:t>8 @ 12pm</a:t>
            </a:r>
            <a:r>
              <a:rPr lang="en-US" dirty="0"/>
              <a:t>: </a:t>
            </a:r>
            <a:r>
              <a:rPr lang="en-US" i="1" dirty="0"/>
              <a:t>Emotional Intelligence: Learning about how we manage ourselves and others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October </a:t>
            </a:r>
            <a:r>
              <a:rPr lang="en-US" b="1" dirty="0"/>
              <a:t>9 @ 11:30am</a:t>
            </a:r>
            <a:r>
              <a:rPr lang="en-US" dirty="0"/>
              <a:t>: </a:t>
            </a:r>
            <a:r>
              <a:rPr lang="en-US" i="1" dirty="0"/>
              <a:t>Myers Briggs Type Inventory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October </a:t>
            </a:r>
            <a:r>
              <a:rPr lang="en-US" b="1" dirty="0"/>
              <a:t>28 @ 12:00pm</a:t>
            </a:r>
            <a:r>
              <a:rPr lang="en-US" dirty="0"/>
              <a:t>: </a:t>
            </a:r>
            <a:r>
              <a:rPr lang="en-US" i="1" dirty="0"/>
              <a:t>Finding Your True North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November </a:t>
            </a:r>
            <a:r>
              <a:rPr lang="en-US" b="1" dirty="0"/>
              <a:t>3 @ 3:00pm</a:t>
            </a:r>
            <a:r>
              <a:rPr lang="en-US" dirty="0"/>
              <a:t>: </a:t>
            </a:r>
            <a:r>
              <a:rPr lang="en-US" i="1" dirty="0" err="1"/>
              <a:t>Negentropy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November </a:t>
            </a:r>
            <a:r>
              <a:rPr lang="en-US" b="1" dirty="0"/>
              <a:t>12 @ 5:00pm</a:t>
            </a:r>
            <a:r>
              <a:rPr lang="en-US" dirty="0"/>
              <a:t>: </a:t>
            </a:r>
            <a:r>
              <a:rPr lang="en-US" i="1" dirty="0"/>
              <a:t>Brief Encounters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November </a:t>
            </a:r>
            <a:r>
              <a:rPr lang="en-US" b="1" dirty="0"/>
              <a:t>20 @ 12:00pm</a:t>
            </a:r>
            <a:r>
              <a:rPr lang="en-US" dirty="0"/>
              <a:t>: </a:t>
            </a:r>
            <a:r>
              <a:rPr lang="en-US" i="1" dirty="0"/>
              <a:t>Group </a:t>
            </a:r>
            <a:r>
              <a:rPr lang="en-US" i="1" dirty="0" smtClean="0"/>
              <a:t>Dynamics</a:t>
            </a:r>
          </a:p>
          <a:p>
            <a:r>
              <a:rPr lang="en-US" b="1" dirty="0" smtClean="0"/>
              <a:t>December </a:t>
            </a:r>
            <a:r>
              <a:rPr lang="en-US" b="1" dirty="0"/>
              <a:t>3 @ 5:00pm</a:t>
            </a:r>
            <a:r>
              <a:rPr lang="en-US" dirty="0"/>
              <a:t>: </a:t>
            </a:r>
            <a:r>
              <a:rPr lang="en-US" i="1" dirty="0"/>
              <a:t>Building Leadership Skills Through Diversity, Engagement, </a:t>
            </a:r>
            <a:r>
              <a:rPr lang="en-US" i="1" dirty="0" smtClean="0"/>
              <a:t>and Service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December 8 @ 9:00am</a:t>
            </a:r>
            <a:r>
              <a:rPr lang="en-US" dirty="0" smtClean="0"/>
              <a:t>: </a:t>
            </a:r>
            <a:r>
              <a:rPr lang="en-US" i="1" dirty="0" smtClean="0"/>
              <a:t>Conflict Resolution </a:t>
            </a:r>
          </a:p>
          <a:p>
            <a:r>
              <a:rPr lang="en-US" b="1" dirty="0" smtClean="0"/>
              <a:t>December </a:t>
            </a:r>
            <a:r>
              <a:rPr lang="en-US" b="1" dirty="0"/>
              <a:t>9 @ 11:45am</a:t>
            </a:r>
            <a:r>
              <a:rPr lang="en-US" dirty="0"/>
              <a:t>: </a:t>
            </a:r>
            <a:r>
              <a:rPr lang="en-US" i="1" dirty="0"/>
              <a:t>Attention Getting is Always Good! Say What? Communicate Like a </a:t>
            </a:r>
            <a:r>
              <a:rPr lang="en-US" i="1" dirty="0" smtClean="0"/>
              <a:t>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1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92162"/>
          </a:xfrm>
        </p:spPr>
        <p:txBody>
          <a:bodyPr/>
          <a:lstStyle/>
          <a:p>
            <a:pPr algn="ctr"/>
            <a:r>
              <a:rPr lang="en-US" dirty="0" smtClean="0"/>
              <a:t>Spring 2015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772400" cy="499903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February </a:t>
            </a:r>
            <a:r>
              <a:rPr lang="en-US" b="1" dirty="0"/>
              <a:t>4 @ 5pm</a:t>
            </a:r>
            <a:r>
              <a:rPr lang="en-US" dirty="0"/>
              <a:t>: </a:t>
            </a:r>
            <a:r>
              <a:rPr lang="en-US" i="1" dirty="0"/>
              <a:t>Group Dynamics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February </a:t>
            </a:r>
            <a:r>
              <a:rPr lang="en-US" b="1" dirty="0"/>
              <a:t>18 @ 5:00pm</a:t>
            </a:r>
            <a:r>
              <a:rPr lang="en-US" dirty="0"/>
              <a:t>: </a:t>
            </a:r>
            <a:r>
              <a:rPr lang="en-US" i="1" dirty="0"/>
              <a:t>Creating a Climate of </a:t>
            </a:r>
            <a:r>
              <a:rPr lang="en-US" i="1" dirty="0" smtClean="0"/>
              <a:t>Care</a:t>
            </a:r>
            <a:endParaRPr lang="en-US" dirty="0"/>
          </a:p>
          <a:p>
            <a:r>
              <a:rPr lang="en-US" b="1" dirty="0" smtClean="0"/>
              <a:t>March </a:t>
            </a:r>
            <a:r>
              <a:rPr lang="en-US" b="1" dirty="0"/>
              <a:t>9 @ 9:30am</a:t>
            </a:r>
            <a:r>
              <a:rPr lang="en-US" dirty="0"/>
              <a:t>: </a:t>
            </a:r>
            <a:r>
              <a:rPr lang="en-US" i="1" dirty="0"/>
              <a:t>Developing a Personal Leadership Style </a:t>
            </a:r>
            <a:endParaRPr lang="en-US" i="1" dirty="0" smtClean="0"/>
          </a:p>
          <a:p>
            <a:r>
              <a:rPr lang="en-US" b="1" dirty="0" smtClean="0"/>
              <a:t>March </a:t>
            </a:r>
            <a:r>
              <a:rPr lang="en-US" b="1" dirty="0"/>
              <a:t>12 @ 10:00am</a:t>
            </a:r>
            <a:r>
              <a:rPr lang="en-US" dirty="0"/>
              <a:t>: </a:t>
            </a:r>
            <a:r>
              <a:rPr lang="en-US" i="1" dirty="0"/>
              <a:t>Finding Your True North- Part II, Charting the Course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March </a:t>
            </a:r>
            <a:r>
              <a:rPr lang="en-US" b="1" dirty="0"/>
              <a:t>25 @ 5:00pm</a:t>
            </a:r>
            <a:r>
              <a:rPr lang="en-US" dirty="0"/>
              <a:t>: </a:t>
            </a:r>
            <a:r>
              <a:rPr lang="en-US" i="1" dirty="0"/>
              <a:t>Resume Writing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March </a:t>
            </a:r>
            <a:r>
              <a:rPr lang="en-US" b="1" dirty="0"/>
              <a:t>30 @ 2:00pm</a:t>
            </a:r>
            <a:r>
              <a:rPr lang="en-US" dirty="0"/>
              <a:t>: </a:t>
            </a:r>
            <a:r>
              <a:rPr lang="en-US" i="1" dirty="0"/>
              <a:t>You Can Do It! Ignite Your Social Networking at Brookdale and Beyond! </a:t>
            </a:r>
            <a:endParaRPr lang="en-US" i="1" dirty="0" smtClean="0"/>
          </a:p>
          <a:p>
            <a:r>
              <a:rPr lang="en-US" b="1" dirty="0" smtClean="0"/>
              <a:t>March </a:t>
            </a:r>
            <a:r>
              <a:rPr lang="en-US" b="1" dirty="0"/>
              <a:t>31 @ 12:00pm</a:t>
            </a:r>
            <a:r>
              <a:rPr lang="en-US" dirty="0"/>
              <a:t>:</a:t>
            </a:r>
            <a:r>
              <a:rPr lang="en-US" i="1" dirty="0"/>
              <a:t> How Can YOU Help Send Suicide Packing? </a:t>
            </a:r>
            <a:endParaRPr lang="en-US" dirty="0"/>
          </a:p>
          <a:p>
            <a:r>
              <a:rPr lang="en-US" b="1" dirty="0" smtClean="0"/>
              <a:t>April </a:t>
            </a:r>
            <a:r>
              <a:rPr lang="en-US" b="1" dirty="0"/>
              <a:t>10 @ 12:00pm</a:t>
            </a:r>
            <a:r>
              <a:rPr lang="en-US" dirty="0"/>
              <a:t>: </a:t>
            </a:r>
            <a:r>
              <a:rPr lang="en-US" i="1" dirty="0"/>
              <a:t>Conflict Resolution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April </a:t>
            </a:r>
            <a:r>
              <a:rPr lang="en-US" b="1" dirty="0"/>
              <a:t>23 @ 5:00pm</a:t>
            </a:r>
            <a:r>
              <a:rPr lang="en-US" dirty="0"/>
              <a:t>: </a:t>
            </a:r>
            <a:r>
              <a:rPr lang="en-US" i="1" dirty="0"/>
              <a:t>Building Leadership Skills through Diversity, Engagement, and Service </a:t>
            </a:r>
            <a:endParaRPr lang="en-US" i="1" dirty="0" smtClean="0"/>
          </a:p>
          <a:p>
            <a:r>
              <a:rPr lang="en-US" b="1" dirty="0" smtClean="0"/>
              <a:t>April </a:t>
            </a:r>
            <a:r>
              <a:rPr lang="en-US" b="1" dirty="0"/>
              <a:t>28 @ 12:00pm</a:t>
            </a:r>
            <a:r>
              <a:rPr lang="en-US" dirty="0"/>
              <a:t>: </a:t>
            </a:r>
            <a:r>
              <a:rPr lang="en-US" i="1" dirty="0"/>
              <a:t>Say What? Communicate Like a </a:t>
            </a:r>
            <a:r>
              <a:rPr lang="en-US" i="1" dirty="0" smtClean="0"/>
              <a:t>Leader</a:t>
            </a:r>
            <a:endParaRPr lang="en-US" dirty="0"/>
          </a:p>
          <a:p>
            <a:r>
              <a:rPr lang="en-US" b="1" dirty="0" smtClean="0"/>
              <a:t>May </a:t>
            </a:r>
            <a:r>
              <a:rPr lang="en-US" b="1" dirty="0"/>
              <a:t>4 @ 12:00pm</a:t>
            </a:r>
            <a:r>
              <a:rPr lang="en-US" dirty="0"/>
              <a:t>: </a:t>
            </a:r>
            <a:r>
              <a:rPr lang="en-US" i="1" dirty="0"/>
              <a:t>Preserve and Enhance the Greatest Asset You Have – YOU</a:t>
            </a:r>
            <a:r>
              <a:rPr lang="en-US" i="1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0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6038"/>
            <a:ext cx="7772400" cy="1036638"/>
          </a:xfrm>
        </p:spPr>
        <p:txBody>
          <a:bodyPr/>
          <a:lstStyle/>
          <a:p>
            <a:pPr algn="ctr"/>
            <a:r>
              <a:rPr lang="en-US" dirty="0" smtClean="0"/>
              <a:t>Things we’ve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Importance of schedule (timeliness), consistency for students.</a:t>
            </a:r>
          </a:p>
          <a:p>
            <a:r>
              <a:rPr lang="en-US" sz="2800" dirty="0" smtClean="0"/>
              <a:t>Variety of commitment level (back up plans)</a:t>
            </a:r>
          </a:p>
          <a:p>
            <a:r>
              <a:rPr lang="en-US" sz="2800" dirty="0" smtClean="0"/>
              <a:t>Variety of students accepted into program (being flexible; examples are relatable to students)</a:t>
            </a:r>
          </a:p>
          <a:p>
            <a:r>
              <a:rPr lang="en-US" sz="2800" dirty="0" smtClean="0"/>
              <a:t>Flexible in workshops, requirements, etc. (make exceptions due to snow schedule, creative final projects to replace missed workshops, etc.)</a:t>
            </a:r>
          </a:p>
        </p:txBody>
      </p:sp>
    </p:spTree>
    <p:extLst>
      <p:ext uri="{BB962C8B-B14F-4D97-AF65-F5344CB8AC3E}">
        <p14:creationId xmlns:p14="http://schemas.microsoft.com/office/powerpoint/2010/main" val="30174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we learned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599"/>
          </a:xfrm>
        </p:spPr>
        <p:txBody>
          <a:bodyPr>
            <a:normAutofit/>
          </a:bodyPr>
          <a:lstStyle/>
          <a:p>
            <a:r>
              <a:rPr lang="en-US" sz="2400" dirty="0"/>
              <a:t>Variety of presenters from various background, departments of the college, faculty, staff…</a:t>
            </a:r>
          </a:p>
          <a:p>
            <a:r>
              <a:rPr lang="en-US" sz="2400" dirty="0"/>
              <a:t>Marketing to on-campus constituencies to present.</a:t>
            </a:r>
          </a:p>
          <a:p>
            <a:r>
              <a:rPr lang="en-US" sz="2400" dirty="0"/>
              <a:t>Constantly review workshop offerings to make sure topics are of interest.</a:t>
            </a:r>
          </a:p>
          <a:p>
            <a:r>
              <a:rPr lang="en-US" sz="2400" dirty="0"/>
              <a:t>Finding outside leadership opportunities for students (Lobbying Day, Interview with Newspaper, etc.)</a:t>
            </a:r>
          </a:p>
          <a:p>
            <a:r>
              <a:rPr lang="en-US" sz="2400" dirty="0"/>
              <a:t>Assessments pre &amp; post.</a:t>
            </a:r>
          </a:p>
          <a:p>
            <a:r>
              <a:rPr lang="en-US" sz="2400" dirty="0"/>
              <a:t>Put a deadline on journal entries (some students waited and were overwhelmed or couldn’t remember session).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038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Office officially changed from Career Services to Career &amp; Leadership Development</a:t>
            </a:r>
          </a:p>
          <a:p>
            <a:r>
              <a:rPr lang="en-US" dirty="0" smtClean="0"/>
              <a:t>Chapter Advisors for The National Society of Success &amp; Leadership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Leadership Training Day</a:t>
            </a:r>
          </a:p>
          <a:p>
            <a:pPr lvl="1"/>
            <a:r>
              <a:rPr lang="en-US" dirty="0" smtClean="0"/>
              <a:t>Speaker Broadcasts </a:t>
            </a:r>
          </a:p>
          <a:p>
            <a:pPr lvl="2"/>
            <a:r>
              <a:rPr lang="en-US" dirty="0" smtClean="0"/>
              <a:t>www.appleone.com/students</a:t>
            </a:r>
            <a:endParaRPr lang="en-US" dirty="0"/>
          </a:p>
          <a:p>
            <a:pPr lvl="1"/>
            <a:r>
              <a:rPr lang="en-US" dirty="0" smtClean="0"/>
              <a:t>Success Networking Teams</a:t>
            </a:r>
          </a:p>
          <a:p>
            <a:r>
              <a:rPr lang="en-US" dirty="0" smtClean="0"/>
              <a:t>B.U.I.L.D. has morphed into the NSLS chapter</a:t>
            </a:r>
          </a:p>
          <a:p>
            <a:pPr lvl="1"/>
            <a:r>
              <a:rPr lang="en-US" dirty="0" smtClean="0"/>
              <a:t>450 pre-inducted members</a:t>
            </a:r>
          </a:p>
          <a:p>
            <a:pPr lvl="1"/>
            <a:r>
              <a:rPr lang="en-US" dirty="0" smtClean="0"/>
              <a:t>Students have completed over 2000 hours of leadership development since March 4</a:t>
            </a:r>
          </a:p>
          <a:p>
            <a:pPr lvl="1"/>
            <a:r>
              <a:rPr lang="en-US" dirty="0" smtClean="0"/>
              <a:t>Supplemental workshops next year involving Brookdale community</a:t>
            </a:r>
          </a:p>
        </p:txBody>
      </p:sp>
    </p:spTree>
    <p:extLst>
      <p:ext uri="{BB962C8B-B14F-4D97-AF65-F5344CB8AC3E}">
        <p14:creationId xmlns:p14="http://schemas.microsoft.com/office/powerpoint/2010/main" val="143940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 smtClean="0">
                <a:hlinkClick r:id="rId2"/>
              </a:rPr>
              <a:t>NSLS Communication Styles 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2666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Speed friending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Topics:</a:t>
            </a:r>
          </a:p>
          <a:p>
            <a:pPr lvl="1"/>
            <a:r>
              <a:rPr lang="en-US" sz="2000" dirty="0" smtClean="0"/>
              <a:t>If you could have lunch with anyone from history, who would it be?</a:t>
            </a:r>
          </a:p>
          <a:p>
            <a:pPr lvl="1"/>
            <a:r>
              <a:rPr lang="en-US" sz="2000" dirty="0" smtClean="0"/>
              <a:t>If you could be granted one wish, what would it be?</a:t>
            </a:r>
          </a:p>
          <a:p>
            <a:pPr lvl="1"/>
            <a:r>
              <a:rPr lang="en-US" sz="2000" dirty="0" smtClean="0"/>
              <a:t>If you could go anywhere in the world, where would you go?</a:t>
            </a:r>
          </a:p>
          <a:p>
            <a:pPr lvl="1"/>
            <a:r>
              <a:rPr lang="en-US" sz="2000" dirty="0" smtClean="0"/>
              <a:t>If you could be any animal, what would you be?</a:t>
            </a:r>
          </a:p>
          <a:p>
            <a:pPr lvl="1"/>
            <a:r>
              <a:rPr lang="en-US" sz="2000" dirty="0" smtClean="0"/>
              <a:t>Describe your perfect day?</a:t>
            </a:r>
          </a:p>
          <a:p>
            <a:pPr lvl="1"/>
            <a:r>
              <a:rPr lang="en-US" sz="2000" dirty="0" smtClean="0"/>
              <a:t>If you could eat one type of food for the rest of your life, what would it be?</a:t>
            </a:r>
          </a:p>
          <a:p>
            <a:pPr lvl="1"/>
            <a:r>
              <a:rPr lang="en-US" sz="2000" dirty="0" smtClean="0"/>
              <a:t>If you were stranded on a deserted island, who are three people you would want with you?</a:t>
            </a:r>
          </a:p>
          <a:p>
            <a:pPr lvl="1"/>
            <a:r>
              <a:rPr lang="en-US" sz="2000" dirty="0" smtClean="0"/>
              <a:t>Where’s the prettiest place you’ve ever been?</a:t>
            </a:r>
          </a:p>
          <a:p>
            <a:pPr lvl="1"/>
            <a:r>
              <a:rPr lang="en-US" sz="2000" dirty="0" smtClean="0"/>
              <a:t>What is your dream career?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01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12" y="182562"/>
            <a:ext cx="7772400" cy="960438"/>
          </a:xfrm>
        </p:spPr>
        <p:txBody>
          <a:bodyPr/>
          <a:lstStyle/>
          <a:p>
            <a:pPr algn="ctr"/>
            <a:r>
              <a:rPr lang="en-US" dirty="0" smtClean="0"/>
              <a:t>Kid president video</a:t>
            </a:r>
            <a:endParaRPr lang="en-US" dirty="0"/>
          </a:p>
        </p:txBody>
      </p:sp>
      <p:pic>
        <p:nvPicPr>
          <p:cNvPr id="7" name="l-gQLqv9f4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371600"/>
            <a:ext cx="7721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AAC&amp;U’s </a:t>
            </a:r>
            <a:r>
              <a:rPr lang="en-US" dirty="0"/>
              <a:t>research on High Impact Practices  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err="1"/>
              <a:t>Brookdale</a:t>
            </a:r>
            <a:r>
              <a:rPr lang="en-US" dirty="0"/>
              <a:t> Community College (2014) .  </a:t>
            </a:r>
            <a:r>
              <a:rPr lang="en-US" i="1" dirty="0"/>
              <a:t>Jubilee Plan. </a:t>
            </a:r>
            <a:r>
              <a:rPr lang="en-US" dirty="0"/>
              <a:t>Retrieved from </a:t>
            </a:r>
            <a:r>
              <a:rPr lang="en-US" u="sng" dirty="0" smtClean="0">
                <a:hlinkClick r:id="rId2"/>
              </a:rPr>
              <a:t>www.brookdalecc.edu</a:t>
            </a:r>
            <a:r>
              <a:rPr lang="en-US" dirty="0"/>
              <a:t> 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err="1"/>
              <a:t>Brookdale</a:t>
            </a:r>
            <a:r>
              <a:rPr lang="en-US" dirty="0"/>
              <a:t> Community College (</a:t>
            </a:r>
            <a:r>
              <a:rPr lang="en-US" dirty="0" smtClean="0"/>
              <a:t>2014</a:t>
            </a:r>
            <a:r>
              <a:rPr lang="en-US" dirty="0"/>
              <a:t>).  </a:t>
            </a:r>
            <a:r>
              <a:rPr lang="en-US" i="1" dirty="0"/>
              <a:t>Vision,</a:t>
            </a:r>
            <a:r>
              <a:rPr lang="en-US" dirty="0"/>
              <a:t> </a:t>
            </a:r>
            <a:r>
              <a:rPr lang="en-US" i="1" dirty="0"/>
              <a:t>Mission &amp; Value statement. </a:t>
            </a:r>
            <a:r>
              <a:rPr lang="en-US" dirty="0"/>
              <a:t>Retrieved from </a:t>
            </a:r>
            <a:r>
              <a:rPr lang="en-US" u="sng" dirty="0" smtClean="0">
                <a:hlinkClick r:id="rId2"/>
              </a:rPr>
              <a:t>www.brookdalecc.edu</a:t>
            </a:r>
            <a:endParaRPr lang="en-US" u="sng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Matthews, Tom (2013) </a:t>
            </a:r>
            <a:r>
              <a:rPr lang="en-US" i="1" dirty="0"/>
              <a:t>Building Leaders One Hour At A Time Guidebook for Leadership </a:t>
            </a:r>
            <a:r>
              <a:rPr lang="en-US" i="1" dirty="0" smtClean="0"/>
              <a:t>Development</a:t>
            </a:r>
            <a:r>
              <a:rPr lang="en-US" dirty="0"/>
              <a:t>.  New York: CJM </a:t>
            </a:r>
            <a:r>
              <a:rPr lang="en-US" dirty="0" smtClean="0"/>
              <a:t>Books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National Clearinghouse for Leadership Programs </a:t>
            </a:r>
            <a:r>
              <a:rPr lang="en-US" i="1" dirty="0"/>
              <a:t>Resources.</a:t>
            </a:r>
            <a:r>
              <a:rPr lang="en-US" dirty="0"/>
              <a:t>  Retrieved from 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://nclp.umd.edu/resources</a:t>
            </a:r>
            <a:r>
              <a:rPr lang="en-US" u="sng" dirty="0" smtClean="0">
                <a:hlinkClick r:id="rId3"/>
              </a:rPr>
              <a:t>/</a:t>
            </a:r>
            <a:endParaRPr lang="en-US" u="sng" dirty="0"/>
          </a:p>
          <a:p>
            <a:endParaRPr lang="en-US" dirty="0" smtClean="0">
              <a:hlinkClick r:id="rId4"/>
            </a:endParaRPr>
          </a:p>
          <a:p>
            <a:r>
              <a:rPr lang="en-US" dirty="0" err="1" smtClean="0"/>
              <a:t>Suskie</a:t>
            </a:r>
            <a:r>
              <a:rPr lang="en-US" dirty="0"/>
              <a:t>, Linda (2004) </a:t>
            </a:r>
            <a:r>
              <a:rPr lang="en-US" i="1" dirty="0"/>
              <a:t>Assessing Student Learning; A Common Sense Guide</a:t>
            </a:r>
            <a:r>
              <a:rPr lang="en-US" dirty="0"/>
              <a:t>. Massachusetts: Anker </a:t>
            </a:r>
            <a:r>
              <a:rPr lang="en-US" dirty="0" smtClean="0"/>
              <a:t>Publishing </a:t>
            </a:r>
            <a:r>
              <a:rPr lang="en-US" dirty="0"/>
              <a:t>Company, Inc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National Society of Leadership &amp; Success.  Retrieved from </a:t>
            </a:r>
            <a:r>
              <a:rPr lang="en-US" u="sng" dirty="0">
                <a:hlinkClick r:id="rId4"/>
              </a:rPr>
              <a:t>www.nsls.org</a:t>
            </a:r>
            <a:endParaRPr lang="en-US" u="sng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B.U.I.L.D.?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leadership certificate program </a:t>
            </a:r>
            <a:r>
              <a:rPr lang="en-US" sz="2400" dirty="0" smtClean="0"/>
              <a:t>designed </a:t>
            </a:r>
            <a:r>
              <a:rPr lang="en-US" sz="2400" dirty="0"/>
              <a:t>to develop personal and professional skills for </a:t>
            </a:r>
            <a:r>
              <a:rPr lang="en-US" sz="2400" dirty="0" err="1" smtClean="0"/>
              <a:t>Brookdale</a:t>
            </a:r>
            <a:r>
              <a:rPr lang="en-US" sz="2400" dirty="0" smtClean="0"/>
              <a:t> </a:t>
            </a:r>
            <a:r>
              <a:rPr lang="en-US" sz="2400" dirty="0"/>
              <a:t>Community College students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Students attend one-hour leadership workshops </a:t>
            </a:r>
            <a:r>
              <a:rPr lang="en-US" sz="2400" dirty="0"/>
              <a:t>throughout the </a:t>
            </a:r>
            <a:r>
              <a:rPr lang="en-US" sz="2400" dirty="0" smtClean="0"/>
              <a:t>year, designed </a:t>
            </a:r>
            <a:r>
              <a:rPr lang="en-US" sz="2400" dirty="0"/>
              <a:t>to introduce students to the concepts of leadership and how to implement them </a:t>
            </a:r>
            <a:r>
              <a:rPr lang="en-US" sz="2400" dirty="0" smtClean="0"/>
              <a:t>successfully.</a:t>
            </a:r>
          </a:p>
          <a:p>
            <a:endParaRPr lang="en-US" sz="2400" dirty="0" smtClean="0"/>
          </a:p>
          <a:p>
            <a:r>
              <a:rPr lang="en-US" sz="2400" dirty="0" smtClean="0"/>
              <a:t>Modeled </a:t>
            </a:r>
            <a:r>
              <a:rPr lang="en-US" sz="2400" dirty="0"/>
              <a:t>after the national award-winning GOLD Program at SUNY </a:t>
            </a:r>
            <a:r>
              <a:rPr lang="en-US" sz="2400" dirty="0" err="1" smtClean="0"/>
              <a:t>Geneseo</a:t>
            </a:r>
            <a:r>
              <a:rPr lang="en-US" sz="2400" dirty="0" smtClean="0"/>
              <a:t> “</a:t>
            </a:r>
            <a:r>
              <a:rPr lang="en-US" sz="2400" dirty="0"/>
              <a:t>building leaders one hour at a time</a:t>
            </a:r>
            <a:r>
              <a:rPr lang="en-US" sz="2400" dirty="0" smtClean="0"/>
              <a:t>” (Matthews, 2013).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did we need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Many leadership opportunities on campus, but not one cohesive leadership program offered to students.</a:t>
            </a:r>
          </a:p>
          <a:p>
            <a:pPr marL="68580" indent="0">
              <a:buNone/>
            </a:pPr>
            <a:endParaRPr lang="en-US" sz="2400" dirty="0" smtClean="0"/>
          </a:p>
          <a:p>
            <a:r>
              <a:rPr lang="en-US" sz="2400" dirty="0" smtClean="0"/>
              <a:t>No current method of transcript tracking in which our students are engaged.</a:t>
            </a:r>
          </a:p>
          <a:p>
            <a:endParaRPr lang="en-US" sz="2400" dirty="0" smtClean="0"/>
          </a:p>
          <a:p>
            <a:r>
              <a:rPr lang="en-US" sz="2400" dirty="0" smtClean="0"/>
              <a:t>Research from the National Clearinghouse for Leadership Programs (NCLP), CAS Standards &amp; Guidelines, and AAC&amp;U’s High Impact Practices revealed how important leadership activities are to enhancing a student’s college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3434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create a leadership certificate program which </a:t>
            </a:r>
            <a:r>
              <a:rPr lang="en-US" sz="2800" dirty="0" smtClean="0"/>
              <a:t>included </a:t>
            </a:r>
            <a:r>
              <a:rPr lang="en-US" sz="2800" dirty="0"/>
              <a:t>participation in 8 leadership development workshops for Brookdale Community college students in the Fall 2014 and Spring 2015 semesters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/>
              <a:t>Collaborate with faculty, </a:t>
            </a:r>
            <a:r>
              <a:rPr lang="en-US" sz="2800" dirty="0" smtClean="0"/>
              <a:t>staff, and </a:t>
            </a:r>
            <a:r>
              <a:rPr lang="en-US" sz="2800" dirty="0"/>
              <a:t>students </a:t>
            </a:r>
            <a:r>
              <a:rPr lang="en-US" sz="2800" dirty="0" smtClean="0"/>
              <a:t>to </a:t>
            </a:r>
            <a:r>
              <a:rPr lang="en-US" sz="2800" dirty="0"/>
              <a:t>attract a maximum of 30 </a:t>
            </a:r>
            <a:r>
              <a:rPr lang="en-US" sz="2800" dirty="0" smtClean="0"/>
              <a:t>students who have completed at least 12 credits in a matriculated program, with a minimum 2.75 GPA.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85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0999"/>
          </a:xfrm>
        </p:spPr>
        <p:txBody>
          <a:bodyPr/>
          <a:lstStyle/>
          <a:p>
            <a:pPr lvl="0"/>
            <a:r>
              <a:rPr lang="en-US" sz="2400" dirty="0"/>
              <a:t>Collaborate with TLC to design B.U.I.L.D. certificate program course shell in Canvas (by July 2014).</a:t>
            </a:r>
          </a:p>
          <a:p>
            <a:pPr lvl="0"/>
            <a:r>
              <a:rPr lang="en-US" sz="2400" dirty="0"/>
              <a:t>Recruit a maximum of 30 students (</a:t>
            </a:r>
            <a:r>
              <a:rPr lang="en-US" sz="2400" dirty="0" smtClean="0"/>
              <a:t>Mid August through Early </a:t>
            </a:r>
            <a:r>
              <a:rPr lang="en-US" sz="2400" dirty="0"/>
              <a:t>September 2014).</a:t>
            </a:r>
          </a:p>
          <a:p>
            <a:pPr lvl="0"/>
            <a:r>
              <a:rPr lang="en-US" sz="2400" dirty="0"/>
              <a:t>Conduct orientation for B.U.I.L.D. participants (Mid-Late September 2014).</a:t>
            </a:r>
          </a:p>
          <a:p>
            <a:pPr lvl="0"/>
            <a:r>
              <a:rPr lang="en-US" sz="2400" dirty="0"/>
              <a:t>Conduct leadership workshops in Fall 2014 and Spring 2015 semesters.</a:t>
            </a:r>
          </a:p>
          <a:p>
            <a:pPr lvl="0"/>
            <a:r>
              <a:rPr lang="en-US" sz="2400" dirty="0"/>
              <a:t>Administer Pre and Post Assessments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complete </a:t>
            </a:r>
            <a:r>
              <a:rPr lang="en-US" sz="2400" dirty="0"/>
              <a:t>8 </a:t>
            </a:r>
            <a:r>
              <a:rPr lang="en-US" sz="2400" dirty="0" smtClean="0"/>
              <a:t>one-hour workshops </a:t>
            </a:r>
            <a:r>
              <a:rPr lang="en-US" sz="2400" dirty="0"/>
              <a:t>over the course of the </a:t>
            </a:r>
            <a:r>
              <a:rPr lang="en-US" sz="2400" dirty="0" smtClean="0"/>
              <a:t>year.</a:t>
            </a:r>
            <a:endParaRPr lang="en-US" sz="2400" dirty="0"/>
          </a:p>
          <a:p>
            <a:pPr lvl="1"/>
            <a:r>
              <a:rPr lang="en-US" sz="2000" dirty="0" smtClean="0"/>
              <a:t>4 Required Foundational Workshops</a:t>
            </a:r>
          </a:p>
          <a:p>
            <a:pPr lvl="1"/>
            <a:r>
              <a:rPr lang="en-US" sz="2000" dirty="0" smtClean="0"/>
              <a:t>4 Choice Workshop from a menu of options. </a:t>
            </a:r>
            <a:endParaRPr lang="en-US" sz="2000" dirty="0"/>
          </a:p>
          <a:p>
            <a:r>
              <a:rPr lang="en-US" sz="2400" dirty="0" smtClean="0"/>
              <a:t>Each </a:t>
            </a:r>
            <a:r>
              <a:rPr lang="en-US" sz="2400" dirty="0"/>
              <a:t>workshop will be </a:t>
            </a:r>
            <a:r>
              <a:rPr lang="en-US" sz="2400" dirty="0" smtClean="0"/>
              <a:t>one hour long and provided by faculty, staff, administrators, and/or community members.</a:t>
            </a:r>
          </a:p>
          <a:p>
            <a:r>
              <a:rPr lang="en-US" sz="2400" dirty="0" smtClean="0"/>
              <a:t>Each student participant will </a:t>
            </a:r>
            <a:r>
              <a:rPr lang="en-US" sz="2400" dirty="0"/>
              <a:t>be required to </a:t>
            </a:r>
            <a:r>
              <a:rPr lang="en-US" sz="2400" dirty="0" smtClean="0"/>
              <a:t>do </a:t>
            </a:r>
            <a:r>
              <a:rPr lang="en-US" sz="2400" dirty="0"/>
              <a:t>a journal </a:t>
            </a:r>
            <a:r>
              <a:rPr lang="en-US" sz="2400" dirty="0" smtClean="0"/>
              <a:t>reflection</a:t>
            </a:r>
            <a:r>
              <a:rPr lang="en-US" sz="2400" dirty="0"/>
              <a:t> </a:t>
            </a:r>
            <a:r>
              <a:rPr lang="en-US" sz="2400" dirty="0" smtClean="0"/>
              <a:t>for each of the workshops attended.  </a:t>
            </a:r>
          </a:p>
          <a:p>
            <a:r>
              <a:rPr lang="en-US" sz="2400" dirty="0" smtClean="0"/>
              <a:t>Pre </a:t>
            </a:r>
            <a:r>
              <a:rPr lang="en-US" sz="2400" dirty="0"/>
              <a:t>and post assessments will be given at the beginning and end of the workshops.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219200"/>
            <a:ext cx="7772400" cy="4495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Emailed students who met criteria.</a:t>
            </a:r>
          </a:p>
          <a:p>
            <a:pPr lvl="1"/>
            <a:r>
              <a:rPr lang="en-US" sz="2400" dirty="0" smtClean="0"/>
              <a:t>Completed at least 12 credits at Brookdale</a:t>
            </a:r>
          </a:p>
          <a:p>
            <a:pPr lvl="1"/>
            <a:r>
              <a:rPr lang="en-US" sz="2400" dirty="0" smtClean="0"/>
              <a:t>GPA: 2.75 or higher</a:t>
            </a:r>
          </a:p>
          <a:p>
            <a:r>
              <a:rPr lang="en-US" sz="2800" dirty="0" smtClean="0"/>
              <a:t>Created an online application with open ended questions &amp; 2 letters of recommendation. </a:t>
            </a:r>
          </a:p>
          <a:p>
            <a:pPr lvl="1"/>
            <a:r>
              <a:rPr lang="en-US" sz="2400" dirty="0" smtClean="0"/>
              <a:t>Open-ended questions: </a:t>
            </a:r>
          </a:p>
          <a:p>
            <a:pPr lvl="2"/>
            <a:r>
              <a:rPr lang="en-US" sz="2200" dirty="0" smtClean="0"/>
              <a:t>What does leadership mean to you?</a:t>
            </a:r>
          </a:p>
          <a:p>
            <a:pPr lvl="2"/>
            <a:r>
              <a:rPr lang="en-US" sz="2200" dirty="0" smtClean="0"/>
              <a:t>What are 2 traits you believe all leaders should possess?</a:t>
            </a:r>
          </a:p>
          <a:p>
            <a:pPr lvl="2"/>
            <a:r>
              <a:rPr lang="en-US" sz="2200" dirty="0" smtClean="0"/>
              <a:t>What do you hope to gain from this program?</a:t>
            </a:r>
            <a:endParaRPr lang="en-US" sz="22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Over 65 student applications were submitted.</a:t>
            </a:r>
          </a:p>
          <a:p>
            <a:r>
              <a:rPr lang="en-US" sz="3200" dirty="0" smtClean="0"/>
              <a:t>Reviewed and chose 30 applicants to join the program.</a:t>
            </a:r>
          </a:p>
          <a:p>
            <a:r>
              <a:rPr lang="en-US" sz="3200" dirty="0" smtClean="0"/>
              <a:t>Previous to starting the program, one student declined, so our Pilot program consisted of 29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522</TotalTime>
  <Words>1217</Words>
  <Application>Microsoft Office PowerPoint</Application>
  <PresentationFormat>On-screen Show (4:3)</PresentationFormat>
  <Paragraphs>135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Gill Sans MT</vt:lpstr>
      <vt:lpstr>Wingdings 3</vt:lpstr>
      <vt:lpstr>Urban Pop</vt:lpstr>
      <vt:lpstr>B.U.I.L.D.  Brookdale United in leadership development</vt:lpstr>
      <vt:lpstr>Kid president video</vt:lpstr>
      <vt:lpstr>What is B.U.I.L.D.?</vt:lpstr>
      <vt:lpstr>Why did we need this?</vt:lpstr>
      <vt:lpstr>Goal</vt:lpstr>
      <vt:lpstr>objectives</vt:lpstr>
      <vt:lpstr>How it works</vt:lpstr>
      <vt:lpstr>Student recruitment</vt:lpstr>
      <vt:lpstr>Students cont.</vt:lpstr>
      <vt:lpstr>Presenter recruitment</vt:lpstr>
      <vt:lpstr>Foundational Workshops*</vt:lpstr>
      <vt:lpstr>Group Activity</vt:lpstr>
      <vt:lpstr>Fall 2014 Schedule</vt:lpstr>
      <vt:lpstr>Spring 2015 schedule</vt:lpstr>
      <vt:lpstr>Things we’ve learned</vt:lpstr>
      <vt:lpstr>Things we learned cont.</vt:lpstr>
      <vt:lpstr>Where We are today</vt:lpstr>
      <vt:lpstr> </vt:lpstr>
      <vt:lpstr>Speed friending activity</vt:lpstr>
      <vt:lpstr>References</vt:lpstr>
    </vt:vector>
  </TitlesOfParts>
  <Company>Brookdale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B.U.I.L.D. Brookdale United in Leadership Development</dc:title>
  <dc:creator>Windows User</dc:creator>
  <cp:lastModifiedBy>Jill Donovan</cp:lastModifiedBy>
  <cp:revision>45</cp:revision>
  <cp:lastPrinted>2016-04-19T20:01:29Z</cp:lastPrinted>
  <dcterms:created xsi:type="dcterms:W3CDTF">2014-05-09T14:35:58Z</dcterms:created>
  <dcterms:modified xsi:type="dcterms:W3CDTF">2016-04-19T20:06:21Z</dcterms:modified>
</cp:coreProperties>
</file>